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56236a6cf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e56236a6cf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56236a6cf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e56236a6cf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56236a6cf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e56236a6cf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56236a6cf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56236a6cf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392aab4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392aab4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56236a6cf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56236a6cf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56236a6cf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56236a6cf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56236a6cf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56236a6cf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56236a6cf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56236a6cf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56236a6cf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e56236a6cf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56236a6cf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56236a6cf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56236a6cf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56236a6cf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56236a6cf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e56236a6cf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56236a6cf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56236a6cf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56236a6cf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56236a6cf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56236a6c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e56236a6c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56236a6cf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56236a6cf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56236a6cf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56236a6cf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rxiv.org/pdf/2006.11239" TargetMode="External"/><Relationship Id="rId4" Type="http://schemas.openxmlformats.org/officeDocument/2006/relationships/hyperlink" Target="https://arxiv.org/pdf/2211.14305" TargetMode="External"/><Relationship Id="rId5" Type="http://schemas.openxmlformats.org/officeDocument/2006/relationships/hyperlink" Target="https://arxiv.org/pdf/2308.12964" TargetMode="External"/><Relationship Id="rId6" Type="http://schemas.openxmlformats.org/officeDocument/2006/relationships/hyperlink" Target="https://arxiv.org/abs/2210.0840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DenseDiffusion Analysis and Hyper Tuning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Athulith Paraselli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- Format (Cont)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Broken down into three main rounds </a:t>
            </a:r>
            <a:endParaRPr/>
          </a:p>
          <a:p>
            <a:pPr indent="-29257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First round is a large search </a:t>
            </a:r>
            <a:endParaRPr/>
          </a:p>
          <a:p>
            <a:pPr indent="-292576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Tweak m:</a:t>
            </a:r>
            <a:endParaRPr/>
          </a:p>
          <a:p>
            <a:pPr indent="-292576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 = 0.25</a:t>
            </a:r>
            <a:endParaRPr/>
          </a:p>
          <a:p>
            <a:pPr indent="-292576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 = 0.5</a:t>
            </a:r>
            <a:endParaRPr/>
          </a:p>
          <a:p>
            <a:pPr indent="-292576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 = 0.75</a:t>
            </a:r>
            <a:endParaRPr/>
          </a:p>
          <a:p>
            <a:pPr indent="-292576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Tweak wc : </a:t>
            </a:r>
            <a:endParaRPr/>
          </a:p>
          <a:p>
            <a:pPr indent="-292576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wc =0.4</a:t>
            </a:r>
            <a:endParaRPr/>
          </a:p>
          <a:p>
            <a:pPr indent="-292576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wc = 0.8</a:t>
            </a:r>
            <a:endParaRPr/>
          </a:p>
          <a:p>
            <a:pPr indent="-292576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wc = 1.3</a:t>
            </a:r>
            <a:endParaRPr/>
          </a:p>
          <a:p>
            <a:pPr indent="-292576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Tweak ws:</a:t>
            </a:r>
            <a:endParaRPr/>
          </a:p>
          <a:p>
            <a:pPr indent="-292576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ws = 0.1</a:t>
            </a:r>
            <a:endParaRPr/>
          </a:p>
          <a:p>
            <a:pPr indent="-292576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ws = 0.5</a:t>
            </a:r>
            <a:endParaRPr/>
          </a:p>
          <a:p>
            <a:pPr indent="-292576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ws = 0.7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- Format (Cont)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Second round is smaller search dependent on the findings of round one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this round CLIP score and SOA-I score will be utilized to ensure faithfulness of objects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Third round will make small adjustments and will conduct a human </a:t>
            </a:r>
            <a:r>
              <a:rPr lang="en"/>
              <a:t>preference</a:t>
            </a:r>
            <a:r>
              <a:rPr lang="en"/>
              <a:t> experiment to make a final judgement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- Current Results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First round completed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“A red clownfish with a tuxedo jumping towards the blue moon in space”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				        		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0" y="3090825"/>
            <a:ext cx="1989750" cy="19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0900" y="3090825"/>
            <a:ext cx="2027850" cy="20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350" y="3090825"/>
            <a:ext cx="1989750" cy="198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2125" y="3109875"/>
            <a:ext cx="1989750" cy="19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607525" y="2776200"/>
            <a:ext cx="8652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Baseline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-125825" y="2280750"/>
            <a:ext cx="453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2891525" y="2815350"/>
            <a:ext cx="786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m=0.75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5170675" y="2815350"/>
            <a:ext cx="833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wc = 1.3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7702325" y="2815350"/>
            <a:ext cx="7866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 = 0.7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5850" y="1026150"/>
            <a:ext cx="1639500" cy="16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- Current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Other two prompts were: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A man with long hair wearing a jacket singing in a </a:t>
            </a:r>
            <a:r>
              <a:rPr lang="en" sz="1100"/>
              <a:t>high school</a:t>
            </a:r>
            <a:r>
              <a:rPr lang="en" sz="1100"/>
              <a:t> classroom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A zebra with wings on a skateboard skating at a commercial gym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As a </a:t>
            </a:r>
            <a:r>
              <a:rPr lang="en" sz="1100"/>
              <a:t>sanity</a:t>
            </a:r>
            <a:r>
              <a:rPr lang="en" sz="1100"/>
              <a:t> check, ANOVA was run to shows that parameters likely come from                ………………………………………………… different distributions 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225" y="1853850"/>
            <a:ext cx="2437425" cy="31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075" y="3351775"/>
            <a:ext cx="1496800" cy="14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6475" y="3351775"/>
            <a:ext cx="1496800" cy="14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- Plans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Second Phase is currently being conducted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m, testing 0.33 and 0.41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wc, testing 0.9 and 1.15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ws testing 0.4 and 0.6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Additionally producing a result with all the best parameters from                   …………………………………… round 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Third phase will look into how the hyperparameter interact with                                 ……………………… o   .  one another</a:t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375" y="1853850"/>
            <a:ext cx="2437425" cy="31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r>
              <a:rPr lang="en"/>
              <a:t> - Goals</a:t>
            </a:r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Find the best hyperparameters which work with the generation task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Look for trends between which types of prompts work well with different hyper parameters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Analyze relationships between modulating self attention layers and  cross attention layers in order to generalize our results to DenseDiffusion applied to models beyond Stable Diffusion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Working with a single laptop GPU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Generating each sample takes about 10-20 minutes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Not enough VRAM to generate two or more samples at the same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Problems with running SOA - I evaluation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Small sample size due to previous issues mentioned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Small amount of people to ask for image </a:t>
            </a:r>
            <a:r>
              <a:rPr lang="en"/>
              <a:t>preferences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Work</a:t>
            </a:r>
            <a:endParaRPr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Additional question that have arisen and may have merit for further discussion: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Are there relationships between the inputted text prompts and how well a set of hyperparameters will perform?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Test findings on a larger range of prompts to see if results generalize well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Run </a:t>
            </a:r>
            <a:r>
              <a:rPr lang="en"/>
              <a:t>same</a:t>
            </a:r>
            <a:r>
              <a:rPr lang="en"/>
              <a:t> experiment but generate more samples for each test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DenseDiffusion has been found to perform better than stable diffusion when given dense prompts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Adjusting hyperparameters can be tricky because they can lead to lower image quality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Finding a fine balance takes extensive testing and requires heavy analysis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Initial</a:t>
            </a:r>
            <a:r>
              <a:rPr lang="en"/>
              <a:t> results show a recognizable trends with adjusting each of the hyperparameters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Finding have been taking longer than expected due to time to generate an image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https://arxiv.org/pdf/2006.11239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https://arxiv.org/pdf/2211.14305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https://arxiv.org/pdf/2308.12964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https://arxiv.org/abs/2210.08402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- What Are Diffusion Models?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First paper to discuss modern diffusion models was </a:t>
            </a:r>
            <a:r>
              <a:rPr lang="en"/>
              <a:t>Denoising Diffusion Probabilistic Models by UC Berkeley.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model starts with observed data and then it adds random noise until it resembles a simple gaussian distribution.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Then the model is trained to </a:t>
            </a:r>
            <a:r>
              <a:rPr lang="en"/>
              <a:t>iteratively</a:t>
            </a:r>
            <a:r>
              <a:rPr lang="en"/>
              <a:t> remove the noise </a:t>
            </a:r>
            <a:r>
              <a:rPr lang="en"/>
              <a:t>until</a:t>
            </a:r>
            <a:r>
              <a:rPr lang="en"/>
              <a:t> it returns to the original image.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525" y="3323793"/>
            <a:ext cx="2983325" cy="16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- Text-To-Image 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Modern models typically have two main steps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Text encoding using models such as transformers or RNNS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Generative step which is done using Diffusion models or GANs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Diffusion offers the benefit of having fine-grained control during generation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100" y="3088175"/>
            <a:ext cx="1951150" cy="19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425" y="3137925"/>
            <a:ext cx="4028725" cy="18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- Stable Diffusion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Popular text-to-image model released in 2022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Applies diffusion modeling to the text-to-image frame work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462" y="2986450"/>
            <a:ext cx="4638677" cy="20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- DenseDiffusion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Training free modulator which attempts to improve accuracy when generating images based on dense captions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Modulates attention maps to increase the communication between tokens which refer to the same object 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3303055"/>
            <a:ext cx="9143999" cy="1840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- Model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the DenseDiffusion modulation highlighted in the paper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Training and Inference is done using a laptop with a Nvidia RTX 3060M graphics card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Stable Diffusion model is trained locally on a subsection of the LAION dataset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57678"/>
            <a:ext cx="9144000" cy="172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- Hyper Parameters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DenseDiffusion has three main parameters to modify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</a:t>
            </a:r>
            <a:r>
              <a:rPr baseline="30000" lang="en"/>
              <a:t>c</a:t>
            </a:r>
            <a:r>
              <a:rPr lang="en"/>
              <a:t> - The degree of modulation in the cross attention layers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</a:t>
            </a:r>
            <a:r>
              <a:rPr baseline="30000" lang="en"/>
              <a:t>s</a:t>
            </a:r>
            <a:r>
              <a:rPr lang="en"/>
              <a:t> - The degree of modulation in the self attention layers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 - adjusts areas of each segment post modulation to make them match better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Attempting to figure out which hyper parameters return the best results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- Evaluation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Three main evaluation methods used / to be used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CLIP Score - Text-To-Image similarity which calculates the similarity between text embedding and image embedding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SOA-I - Object detection approach which checks detects if objects </a:t>
            </a:r>
            <a:r>
              <a:rPr lang="en"/>
              <a:t>mentioned</a:t>
            </a:r>
            <a:r>
              <a:rPr lang="en"/>
              <a:t> in text exist in the image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Human preference - ranking based approach where subjects will be asked to rank which images they prefer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r>
              <a:rPr lang="en"/>
              <a:t> - Format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Baseline hyperparameters are the same as the ones specified in the paper (m=1, wc=1, ws=0.3)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of the parameter are modified individually while the other two are kept at the baseline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Clip scores are the calculated and compared/analyzed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of the prompts follow the format of: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 “</a:t>
            </a:r>
            <a:r>
              <a:rPr lang="en" sz="1100">
                <a:solidFill>
                  <a:srgbClr val="000000"/>
                </a:solidFill>
                <a:highlight>
                  <a:srgbClr val="F4CCCC"/>
                </a:highlight>
                <a:latin typeface="Arial"/>
                <a:ea typeface="Arial"/>
                <a:cs typeface="Arial"/>
                <a:sym typeface="Arial"/>
              </a:rPr>
              <a:t>Descriptive subject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____ </a:t>
            </a:r>
            <a:r>
              <a:rPr lang="en" sz="1100">
                <a:solidFill>
                  <a:srgbClr val="000000"/>
                </a:solidFill>
                <a:highlight>
                  <a:srgbClr val="D9EAD3"/>
                </a:highlight>
                <a:latin typeface="Arial"/>
                <a:ea typeface="Arial"/>
                <a:cs typeface="Arial"/>
                <a:sym typeface="Arial"/>
              </a:rPr>
              <a:t>Extra description of subject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_____ doing something _____ </a:t>
            </a:r>
            <a:r>
              <a:rPr lang="en" sz="1100">
                <a:solidFill>
                  <a:srgbClr val="000000"/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specific location</a:t>
            </a:r>
            <a:r>
              <a:rPr lang="en"/>
              <a:t>”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